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0" r:id="rId2"/>
    <p:sldId id="35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iamo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3A068E0-D241-1E4F-84B5-AE550A9BAF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4699" y="2442878"/>
            <a:ext cx="10056333" cy="4669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069370" y="1990898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0257"/>
            <a:ext cx="1958035" cy="10326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0077" y="1841543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0077" y="242409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35AD1-207A-7145-BD18-A0BB59B4C2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8330" y="6192247"/>
            <a:ext cx="4900083" cy="5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lin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6740" y="1211638"/>
            <a:ext cx="11154833" cy="4746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2667" b="1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This is a headline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4888D9C-BCB1-4186-BE65-A53620C6D4E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7375" y="1766042"/>
            <a:ext cx="11154833" cy="4580965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Text sample</a:t>
            </a:r>
          </a:p>
          <a:p>
            <a:pPr lvl="1"/>
            <a:r>
              <a:rPr lang="en-US" dirty="0"/>
              <a:t>Sub bullet sample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70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7C7DBDE-21C8-4B01-BF07-46EE85E1A9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7375" y="1219728"/>
            <a:ext cx="5359400" cy="5243825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Text sample</a:t>
            </a:r>
          </a:p>
          <a:p>
            <a:pPr lvl="1"/>
            <a:r>
              <a:rPr lang="en-US" dirty="0"/>
              <a:t>Sub bullet sample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AE40685-93DC-4A5F-88F7-3C626751B9F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45225" y="1219728"/>
            <a:ext cx="5359400" cy="5243825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Text sample</a:t>
            </a:r>
          </a:p>
          <a:p>
            <a:pPr lvl="1"/>
            <a:r>
              <a:rPr lang="en-US" dirty="0"/>
              <a:t>Sub bullet sample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4533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7C7DBDE-21C8-4B01-BF07-46EE85E1A9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1712259"/>
            <a:ext cx="5359400" cy="4751294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AE40685-93DC-4A5F-88F7-3C626751B9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45225" y="1712259"/>
            <a:ext cx="5359400" cy="4751294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C981F2-B243-42C6-9132-0C6A6A55C9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6740" y="1219729"/>
            <a:ext cx="5359400" cy="41035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2667" b="1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 b="1"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 sz="1667" b="1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333" b="1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167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0454741-37A9-4428-B037-46CB34AFE5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4590" y="1219729"/>
            <a:ext cx="5359400" cy="41035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2667" b="1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 b="1">
                <a:solidFill>
                  <a:schemeClr val="accent1"/>
                </a:solidFill>
              </a:defRPr>
            </a:lvl2pPr>
            <a:lvl3pPr>
              <a:buClr>
                <a:schemeClr val="accent1"/>
              </a:buClr>
              <a:defRPr sz="1667" b="1">
                <a:solidFill>
                  <a:schemeClr val="accent1"/>
                </a:solidFill>
              </a:defRPr>
            </a:lvl3pPr>
            <a:lvl4pPr>
              <a:buClr>
                <a:schemeClr val="accent1"/>
              </a:buClr>
              <a:defRPr sz="1333" b="1">
                <a:solidFill>
                  <a:schemeClr val="accent1"/>
                </a:solidFill>
              </a:defRPr>
            </a:lvl4pPr>
            <a:lvl5pPr>
              <a:buClr>
                <a:schemeClr val="accent1"/>
              </a:buClr>
              <a:defRPr sz="1167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8614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7C7DBDE-21C8-4B01-BF07-46EE85E1A9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7375" y="1219728"/>
            <a:ext cx="5359400" cy="5243825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Text sample</a:t>
            </a:r>
          </a:p>
          <a:p>
            <a:pPr lvl="1"/>
            <a:r>
              <a:rPr lang="en-US" dirty="0"/>
              <a:t>Sub bullet sample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248C83-1069-4B20-B1F9-70A328E539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5227" y="1057487"/>
            <a:ext cx="5933941" cy="553974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</a:lstStyle>
          <a:p>
            <a:endParaRPr lang="en-US" dirty="0"/>
          </a:p>
          <a:p>
            <a:pPr algn="ctr"/>
            <a:r>
              <a:rPr lang="en-US" sz="2333" b="1" dirty="0"/>
              <a:t>Image placeholder</a:t>
            </a:r>
          </a:p>
          <a:p>
            <a:pPr algn="ctr"/>
            <a:endParaRPr lang="en-US" dirty="0"/>
          </a:p>
          <a:p>
            <a:pPr algn="ctr"/>
            <a:r>
              <a:rPr lang="en-US" sz="1667" dirty="0"/>
              <a:t>The position of the text and image </a:t>
            </a:r>
          </a:p>
          <a:p>
            <a:pPr algn="ctr"/>
            <a:r>
              <a:rPr lang="en-US" sz="1667" dirty="0"/>
              <a:t>can also be swapped.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614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1D6D-67FD-46E4-B893-22AB5E72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257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63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Centered 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898" y="2470565"/>
            <a:ext cx="10551876" cy="1701417"/>
          </a:xfrm>
        </p:spPr>
        <p:txBody>
          <a:bodyPr anchor="ctr" anchorCtr="0"/>
          <a:lstStyle>
            <a:lvl1pPr algn="ctr">
              <a:defRPr sz="6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Slide Number Placeholder 4"/>
          <p:cNvSpPr>
            <a:spLocks noGrp="1"/>
          </p:cNvSpPr>
          <p:nvPr userDrawn="1"/>
        </p:nvSpPr>
        <p:spPr>
          <a:xfrm>
            <a:off x="11530484" y="6550925"/>
            <a:ext cx="534996" cy="307075"/>
          </a:xfrm>
          <a:prstGeom prst="rect">
            <a:avLst/>
          </a:prstGeom>
        </p:spPr>
        <p:txBody>
          <a:bodyPr vert="horz" lIns="76200" tIns="38100" rIns="76200" bIns="3810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094128C-E83B-4BC0-9473-8FAC66CBA9BD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099843" y="6642547"/>
            <a:ext cx="14306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© 2018 Dana Limited.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43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919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End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D004D-28EE-1D4C-BD16-978B0F802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90" y="2529823"/>
            <a:ext cx="4899660" cy="21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069370" y="260366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2583025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0077" y="245431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0077" y="303686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5820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27954-7CB2-3E47-9B2F-0828A21B98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0760" y="0"/>
            <a:ext cx="5231240" cy="6883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0050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www.dana-lib.com/ShowImage.ashx?id=4039&amp;fftid=4&amp;fp=/DSCF1980_5x7_300.jpg&amp;width=731&amp;height=1024">
            <a:extLst>
              <a:ext uri="{FF2B5EF4-FFF2-40B4-BE49-F238E27FC236}">
                <a16:creationId xmlns:a16="http://schemas.microsoft.com/office/drawing/2014/main" id="{0ED26BB8-67FD-F342-B57B-01D3D3CC24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r="4156" b="18643"/>
          <a:stretch/>
        </p:blipFill>
        <p:spPr bwMode="auto">
          <a:xfrm>
            <a:off x="6960761" y="0"/>
            <a:ext cx="523123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1001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9613DF-0174-314B-B92A-491282DE2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0" b="9820"/>
          <a:stretch/>
        </p:blipFill>
        <p:spPr>
          <a:xfrm>
            <a:off x="6022259" y="2327"/>
            <a:ext cx="6169743" cy="6612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81321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853E3D-17FE-2745-AA25-C7E27A2E2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8446" r="41534" b="130"/>
          <a:stretch/>
        </p:blipFill>
        <p:spPr>
          <a:xfrm>
            <a:off x="6960760" y="0"/>
            <a:ext cx="5231241" cy="6882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1963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dana-lib.com/ShowImage.ashx?id=4374&amp;fftid=4&amp;fp=/DANA_0129-Re.jpg&amp;width=1200&amp;height=800">
            <a:extLst>
              <a:ext uri="{FF2B5EF4-FFF2-40B4-BE49-F238E27FC236}">
                <a16:creationId xmlns:a16="http://schemas.microsoft.com/office/drawing/2014/main" id="{ABF7EB21-290E-E848-A8EE-A151C7BD3E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0" r="6528"/>
          <a:stretch/>
        </p:blipFill>
        <p:spPr bwMode="auto">
          <a:xfrm>
            <a:off x="6971345" y="1"/>
            <a:ext cx="5220656" cy="663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0158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994FE-8B62-474A-9399-72E79A252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60" y="-1"/>
            <a:ext cx="6598041" cy="65980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7A52A-1E88-6647-94ED-46BEFCE03856}"/>
              </a:ext>
            </a:extLst>
          </p:cNvPr>
          <p:cNvSpPr/>
          <p:nvPr userDrawn="1"/>
        </p:nvSpPr>
        <p:spPr>
          <a:xfrm>
            <a:off x="0" y="2327"/>
            <a:ext cx="6960760" cy="68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704498" y="149321"/>
            <a:ext cx="6360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Honesty and Integrity  |  Good Corporate Citizenship  |  Open Communication  |  Continuous</a:t>
            </a:r>
            <a:r>
              <a:rPr lang="en-US" sz="1000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F1C74-7063-5D4B-8FB9-F63C74E48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330" y="5963074"/>
            <a:ext cx="4900083" cy="529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761110" y="3654926"/>
            <a:ext cx="42286" cy="998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9" y="1972584"/>
            <a:ext cx="1958035" cy="10326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1816" y="3505572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1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816" y="4088120"/>
            <a:ext cx="4601104" cy="5965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500" b="0"/>
            </a:lvl1pPr>
            <a:lvl2pPr marL="428608" indent="0">
              <a:buFontTx/>
              <a:buNone/>
              <a:defRPr sz="3500" b="1"/>
            </a:lvl2pPr>
            <a:lvl3pPr marL="665401" indent="0">
              <a:buFontTx/>
              <a:buNone/>
              <a:defRPr sz="3500" b="1"/>
            </a:lvl3pPr>
            <a:lvl4pPr marL="858538" indent="0">
              <a:buFontTx/>
              <a:buNone/>
              <a:defRPr sz="3500" b="1"/>
            </a:lvl4pPr>
            <a:lvl5pPr marL="1050354" indent="0">
              <a:buFontTx/>
              <a:buNone/>
              <a:defRPr sz="35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4052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1308847"/>
            <a:ext cx="10941237" cy="5145742"/>
          </a:xfrm>
          <a:prstGeom prst="rect">
            <a:avLst/>
          </a:prstGeom>
        </p:spPr>
        <p:txBody>
          <a:bodyPr/>
          <a:lstStyle>
            <a:lvl1pPr marL="332039" indent="-332039">
              <a:buClr>
                <a:schemeClr val="accent1"/>
              </a:buClr>
              <a:buFont typeface="Wingdings" panose="05000000000000000000" pitchFamily="2" charset="2"/>
              <a:buChar char="§"/>
              <a:defRPr sz="2667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667"/>
            </a:lvl3pPr>
            <a:lvl4pPr>
              <a:buClr>
                <a:schemeClr val="accent1"/>
              </a:buClr>
              <a:defRPr sz="1333"/>
            </a:lvl4pPr>
            <a:lvl5pPr>
              <a:buClr>
                <a:schemeClr val="accent1"/>
              </a:buClr>
              <a:defRPr sz="11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7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600500"/>
            <a:ext cx="12192000" cy="282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740" y="273972"/>
            <a:ext cx="10168847" cy="792480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81535" y="6633923"/>
            <a:ext cx="1377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© 2018 Dana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42276"/>
            <a:ext cx="121920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68" y="249959"/>
            <a:ext cx="1026605" cy="542357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 userDrawn="1"/>
        </p:nvSpPr>
        <p:spPr>
          <a:xfrm>
            <a:off x="11530484" y="6550925"/>
            <a:ext cx="534996" cy="307075"/>
          </a:xfrm>
          <a:prstGeom prst="rect">
            <a:avLst/>
          </a:prstGeom>
        </p:spPr>
        <p:txBody>
          <a:bodyPr vert="horz" lIns="76200" tIns="38100" rIns="76200" bIns="3810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094128C-E83B-4BC0-9473-8FAC66CBA9BD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9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1088473" rtl="0" eaLnBrk="1" latinLnBrk="0" hangingPunct="1">
        <a:lnSpc>
          <a:spcPct val="90000"/>
        </a:lnSpc>
        <a:spcBef>
          <a:spcPct val="0"/>
        </a:spcBef>
        <a:buNone/>
        <a:defRPr sz="3833" b="1" kern="1200" cap="none" baseline="0">
          <a:solidFill>
            <a:srgbClr val="0085CA"/>
          </a:solidFill>
          <a:latin typeface="+mj-lt"/>
          <a:ea typeface="+mj-ea"/>
          <a:cs typeface="+mj-cs"/>
        </a:defRPr>
      </a:lvl1pPr>
    </p:titleStyle>
    <p:bodyStyle>
      <a:lvl1pPr marL="408178" indent="-408178" algn="l" defTabSz="1088473" rtl="0" eaLnBrk="1" latinLnBrk="0" hangingPunct="1">
        <a:spcBef>
          <a:spcPts val="1083"/>
        </a:spcBef>
        <a:buSzPct val="85000"/>
        <a:buFontTx/>
        <a:buBlip>
          <a:blip r:embed="rId21"/>
        </a:buBlip>
        <a:defRPr sz="3167" kern="1200">
          <a:solidFill>
            <a:schemeClr val="tx1"/>
          </a:solidFill>
          <a:latin typeface="+mn-lt"/>
          <a:ea typeface="+mn-ea"/>
          <a:cs typeface="+mn-cs"/>
        </a:defRPr>
      </a:lvl1pPr>
      <a:lvl2pPr marL="665401" indent="-236793" algn="l" defTabSz="1088473" rtl="0" eaLnBrk="1" latinLnBrk="0" hangingPunct="1">
        <a:spcBef>
          <a:spcPts val="500"/>
        </a:spcBef>
        <a:buFont typeface="GM Sans Regular" panose="02000503000000000004" pitchFamily="2" charset="0"/>
        <a:buChar char="–"/>
        <a:defRPr sz="2583" kern="1200">
          <a:solidFill>
            <a:schemeClr val="tx1"/>
          </a:solidFill>
          <a:latin typeface="+mn-lt"/>
          <a:ea typeface="+mn-ea"/>
          <a:cs typeface="+mn-cs"/>
        </a:defRPr>
      </a:lvl2pPr>
      <a:lvl3pPr marL="858539" indent="-193138" algn="l" defTabSz="1088473" rtl="0" eaLnBrk="1" latinLnBrk="0" hangingPunct="1">
        <a:spcBef>
          <a:spcPts val="417"/>
        </a:spcBef>
        <a:buFont typeface="GM Sans Regular" panose="02000503000000000004" pitchFamily="2" charset="0"/>
        <a:buChar char="–"/>
        <a:defRPr sz="2083" kern="1200">
          <a:solidFill>
            <a:schemeClr val="tx1"/>
          </a:solidFill>
          <a:latin typeface="+mn-lt"/>
          <a:ea typeface="+mn-ea"/>
          <a:cs typeface="+mn-cs"/>
        </a:defRPr>
      </a:lvl3pPr>
      <a:lvl4pPr marL="1050354" indent="-191816" algn="l" defTabSz="1088473" rtl="0" eaLnBrk="1" latinLnBrk="0" hangingPunct="1">
        <a:spcBef>
          <a:spcPts val="250"/>
        </a:spcBef>
        <a:buFont typeface="GM Sans Regular" panose="02000503000000000004" pitchFamily="2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235555" indent="-185201" algn="l" defTabSz="1088473" rtl="0" eaLnBrk="1" latinLnBrk="0" hangingPunct="1">
        <a:spcBef>
          <a:spcPts val="167"/>
        </a:spcBef>
        <a:buFont typeface="GM Sans Regular" panose="02000503000000000004" pitchFamily="2" charset="0"/>
        <a:buChar char="–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2993302" indent="-272118" algn="l" defTabSz="10884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537538" indent="-272118" algn="l" defTabSz="10884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081776" indent="-272118" algn="l" defTabSz="10884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626012" indent="-272118" algn="l" defTabSz="10884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1pPr>
      <a:lvl2pPr marL="544237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2pPr>
      <a:lvl3pPr marL="1088473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632711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176947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1184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65420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809657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353894" algn="l" defTabSz="1088473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Bill.Leedy@dana.com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8DDFDC-78AD-724D-B0F6-E9A194DBD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0076" y="1841543"/>
            <a:ext cx="7029197" cy="1210001"/>
          </a:xfrm>
        </p:spPr>
        <p:txBody>
          <a:bodyPr/>
          <a:lstStyle/>
          <a:p>
            <a:r>
              <a:rPr lang="en-US" dirty="0"/>
              <a:t>Supplier Label Re-Certification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73236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417-57A2-4AD0-A905-CB836AED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74C0-3631-4CEA-AE50-C55DE98132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355" y="1032395"/>
            <a:ext cx="11182868" cy="5145742"/>
          </a:xfrm>
        </p:spPr>
        <p:txBody>
          <a:bodyPr/>
          <a:lstStyle/>
          <a:p>
            <a:pPr marL="0" lvl="0" indent="0">
              <a:buNone/>
            </a:pPr>
            <a:r>
              <a:rPr lang="en-US" sz="1800" dirty="0"/>
              <a:t>Suppliers Expectations</a:t>
            </a:r>
          </a:p>
          <a:p>
            <a:r>
              <a:rPr lang="en-US" sz="1600" dirty="0"/>
              <a:t>Suppliers are to submit a sample label for re-certification to Dana in care of </a:t>
            </a:r>
            <a:r>
              <a:rPr lang="en-US" sz="1600" dirty="0">
                <a:hlinkClick r:id="rId2"/>
              </a:rPr>
              <a:t>Bill.Leedy@dana.com</a:t>
            </a:r>
            <a:endParaRPr lang="en-US" sz="1600" dirty="0"/>
          </a:p>
          <a:p>
            <a:r>
              <a:rPr lang="en-US" sz="1600" dirty="0"/>
              <a:t>Suppliers can begin to submit label ASAP.</a:t>
            </a:r>
          </a:p>
          <a:p>
            <a:r>
              <a:rPr lang="en-US" sz="1600" dirty="0"/>
              <a:t>Dana will validate and re-certify the label to the revised format.</a:t>
            </a:r>
          </a:p>
          <a:p>
            <a:r>
              <a:rPr lang="en-US" sz="1600" dirty="0"/>
              <a:t>Dana will notify supplier/plant of approved.</a:t>
            </a:r>
          </a:p>
          <a:p>
            <a:pPr lvl="1"/>
            <a:r>
              <a:rPr lang="en-US" sz="1200" dirty="0"/>
              <a:t>If rejected, the supplier is expected complete the corrections and re-submit for another round of validation.</a:t>
            </a:r>
          </a:p>
          <a:p>
            <a:r>
              <a:rPr lang="en-US" sz="1600" dirty="0"/>
              <a:t>Once approved, supplier will be required to start submitting label on all shipments.</a:t>
            </a:r>
          </a:p>
          <a:p>
            <a:pPr marL="0" indent="0">
              <a:buNone/>
            </a:pPr>
            <a:r>
              <a:rPr lang="en-US" sz="1800" dirty="0"/>
              <a:t>Additional Comments</a:t>
            </a:r>
          </a:p>
          <a:p>
            <a:r>
              <a:rPr lang="en-US" sz="1600" dirty="0"/>
              <a:t>Tracking documents will be distributed to Dana locations to identify compliance.</a:t>
            </a:r>
          </a:p>
          <a:p>
            <a:r>
              <a:rPr lang="en-US" sz="1600" dirty="0"/>
              <a:t>Until the revised label is certified, the expectation is that the supplier will continue to use the current shipping label.</a:t>
            </a:r>
          </a:p>
          <a:p>
            <a:r>
              <a:rPr lang="en-US" sz="1600" dirty="0"/>
              <a:t>Dana receiving plants will monitor suppliers who are approved with new label to ensure compliance. </a:t>
            </a:r>
          </a:p>
          <a:p>
            <a:r>
              <a:rPr lang="en-US" sz="1600" dirty="0"/>
              <a:t>Dana receiving plants will notify suppliers upon failure to comply via email. On receipt of the 5</a:t>
            </a:r>
            <a:r>
              <a:rPr lang="en-US" sz="1600" baseline="30000" dirty="0"/>
              <a:t>th</a:t>
            </a:r>
            <a:r>
              <a:rPr lang="en-US" sz="1600" dirty="0"/>
              <a:t> shipment, and if a violation occurs, a non-compliance violation will be issued at 1ppm per mislabeled container/box.</a:t>
            </a:r>
          </a:p>
          <a:p>
            <a:pPr lvl="1"/>
            <a:r>
              <a:rPr lang="en-US" sz="1200" dirty="0"/>
              <a:t>Example, one container with 450pcs will count as a 1PPM and 3 containers with 450 pcs will count as a 3PPM.</a:t>
            </a:r>
            <a:endParaRPr lang="en-US" sz="1600" dirty="0"/>
          </a:p>
          <a:p>
            <a:r>
              <a:rPr lang="en-US" sz="1600" dirty="0"/>
              <a:t>Suppliers who continue to be non-compliant after 10 offences will be escalated to corporate MP&amp;L and purchasing for additional support.</a:t>
            </a:r>
          </a:p>
          <a:p>
            <a:endParaRPr lang="en-US" sz="2267" dirty="0"/>
          </a:p>
          <a:p>
            <a:endParaRPr lang="en-US" sz="2267" dirty="0"/>
          </a:p>
          <a:p>
            <a:pPr lvl="0"/>
            <a:endParaRPr lang="en-US" sz="1800" dirty="0"/>
          </a:p>
          <a:p>
            <a:pPr lvl="1"/>
            <a:endParaRPr lang="en-US" sz="333" dirty="0"/>
          </a:p>
        </p:txBody>
      </p:sp>
    </p:spTree>
    <p:extLst>
      <p:ext uri="{BB962C8B-B14F-4D97-AF65-F5344CB8AC3E}">
        <p14:creationId xmlns:p14="http://schemas.microsoft.com/office/powerpoint/2010/main" val="46532934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Heading">
  <a:themeElements>
    <a:clrScheme name="Custom 4">
      <a:dk1>
        <a:srgbClr val="000000"/>
      </a:dk1>
      <a:lt1>
        <a:srgbClr val="FFFFFF"/>
      </a:lt1>
      <a:dk2>
        <a:srgbClr val="005EB8"/>
      </a:dk2>
      <a:lt2>
        <a:srgbClr val="31B6FD"/>
      </a:lt2>
      <a:accent1>
        <a:srgbClr val="0085CA"/>
      </a:accent1>
      <a:accent2>
        <a:srgbClr val="000000"/>
      </a:accent2>
      <a:accent3>
        <a:srgbClr val="333F48"/>
      </a:accent3>
      <a:accent4>
        <a:srgbClr val="7C878E"/>
      </a:accent4>
      <a:accent5>
        <a:srgbClr val="8A8D8F"/>
      </a:accent5>
      <a:accent6>
        <a:srgbClr val="C1C6C8"/>
      </a:accent6>
      <a:hlink>
        <a:srgbClr val="0085CA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457200" indent="-457200" algn="l">
          <a:lnSpc>
            <a:spcPct val="90000"/>
          </a:lnSpc>
          <a:buClr>
            <a:schemeClr val="accent1"/>
          </a:buClr>
          <a:buFont typeface="Wingdings" panose="05000000000000000000" pitchFamily="2" charset="2"/>
          <a:buChar char="§"/>
          <a:defRPr sz="3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na-PPT-Template-2018_JB_2" id="{FBE480D2-DE6C-3D46-A8BE-7D1403CC6EF9}" vid="{8E6E2286-527D-F146-ADC2-822804BF6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228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GM Sans Regular</vt:lpstr>
      <vt:lpstr>Wingdings</vt:lpstr>
      <vt:lpstr>Master Heading</vt:lpstr>
      <vt:lpstr>PowerPoint Presentation</vt:lpstr>
      <vt:lpstr>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Petres, Eric</dc:creator>
  <cp:lastModifiedBy>Petres, Eric</cp:lastModifiedBy>
  <cp:revision>7</cp:revision>
  <dcterms:created xsi:type="dcterms:W3CDTF">2019-10-24T13:06:28Z</dcterms:created>
  <dcterms:modified xsi:type="dcterms:W3CDTF">2019-10-24T13:34:53Z</dcterms:modified>
</cp:coreProperties>
</file>